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7CA"/>
          </a:solidFill>
        </a:fill>
      </a:tcStyle>
    </a:wholeTbl>
    <a:band2H>
      <a:tcTxStyle b="def" i="def"/>
      <a:tcStyle>
        <a:tcBdr/>
        <a:fill>
          <a:solidFill>
            <a:srgbClr val="FCEC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F97F00"/>
              </a:solidFill>
              <a:prstDash val="solid"/>
              <a:round/>
            </a:ln>
          </a:left>
          <a:right>
            <a:ln w="9525" cap="flat">
              <a:solidFill>
                <a:srgbClr val="F97F00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9525" cap="flat">
              <a:solidFill>
                <a:srgbClr val="F97F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9525" cap="flat">
              <a:solidFill>
                <a:srgbClr val="F97F00"/>
              </a:solidFill>
              <a:prstDash val="solid"/>
              <a:round/>
            </a:ln>
          </a:top>
          <a:bottom>
            <a:ln w="9525" cap="flat">
              <a:solidFill>
                <a:srgbClr val="F97F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0D6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DDD0"/>
          </a:solidFill>
        </a:fill>
      </a:tcStyle>
    </a:wholeTbl>
    <a:band2H>
      <a:tcTxStyle b="def" i="def"/>
      <a:tcStyle>
        <a:tcBdr/>
        <a:fill>
          <a:solidFill>
            <a:srgbClr val="F4EF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1000" u="none">
                <a:solidFill>
                  <a:srgbClr val="000000"/>
                </a:solidFill>
                <a:latin typeface="Microsoft Sans Serif"/>
              </a:defRPr>
            </a:pPr>
            <a:r>
              <a:rPr b="0" i="0" strike="noStrike" sz="1000" u="none">
                <a:solidFill>
                  <a:srgbClr val="000000"/>
                </a:solidFill>
                <a:latin typeface="Microsoft Sans Serif"/>
              </a:rPr>
              <a:t>How long have you been a part of the Salmon Bay community? </a:t>
            </a:r>
          </a:p>
        </c:rich>
      </c:tx>
      <c:layout>
        <c:manualLayout>
          <c:xMode val="edge"/>
          <c:yMode val="edge"/>
          <c:x val="0"/>
          <c:y val="0"/>
          <c:w val="0.810307"/>
          <c:h val="0.17855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005"/>
          <c:y val="0.17855"/>
          <c:w val="0.570279"/>
          <c:h val="0.8089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rgbClr val="9999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c:spPr>
          <c:explosion val="0"/>
          <c:dPt>
            <c:idx val="0"/>
            <c:explosion val="0"/>
            <c:spPr>
              <a:solidFill>
                <a:srgbClr val="9999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1"/>
            <c:explosion val="0"/>
            <c:spPr>
              <a:solidFill>
                <a:srgbClr val="993366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2"/>
            <c:explosion val="0"/>
            <c:spPr>
              <a:solidFill>
                <a:srgbClr val="FFFFCC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3"/>
            <c:explosion val="0"/>
            <c:spPr>
              <a:solidFill>
                <a:srgbClr val="CC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Microsoft Sans Serif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Microsoft Sans Serif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Microsoft Sans Serif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Microsoft Sans Serif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###" sourceLinked="0"/>
            <c:txPr>
              <a:bodyPr/>
              <a:lstStyle/>
              <a:p>
                <a:pPr>
                  <a:defRPr b="0" i="0" strike="noStrike" sz="1000" u="none">
                    <a:solidFill>
                      <a:srgbClr val="000000"/>
                    </a:solidFill>
                    <a:latin typeface="Microsoft Sans Serif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This is my first year.</c:v>
                </c:pt>
                <c:pt idx="1">
                  <c:v>2-4 years</c:v>
                </c:pt>
                <c:pt idx="2">
                  <c:v>5-8 years</c:v>
                </c:pt>
                <c:pt idx="3">
                  <c:v>9 years or more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0.143000</c:v>
                </c:pt>
                <c:pt idx="1">
                  <c:v>0.407000</c:v>
                </c:pt>
                <c:pt idx="2">
                  <c:v>0.314000</c:v>
                </c:pt>
                <c:pt idx="3">
                  <c:v>0.136000</c:v>
                </c:pt>
              </c:numCache>
            </c:numRef>
          </c:val>
        </c:ser>
        <c:firstSliceAng val="0"/>
      </c:pieChart>
      <c:spPr>
        <a:solidFill>
          <a:srgbClr val="EEEEEE"/>
        </a:solidFill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97317"/>
          <c:y val="0.543866"/>
          <c:w val="0.302683"/>
          <c:h val="0.192131"/>
        </c:manualLayout>
      </c:layout>
      <c:overlay val="1"/>
      <c:spPr>
        <a:solidFill>
          <a:srgbClr val="FFFFFF"/>
        </a:solidFill>
        <a:ln w="3175" cap="flat">
          <a:solidFill>
            <a:srgbClr val="000000"/>
          </a:solidFill>
          <a:prstDash val="solid"/>
          <a:round/>
        </a:ln>
        <a:effectLst/>
      </c:spPr>
      <c:txPr>
        <a:bodyPr rot="0"/>
        <a:lstStyle/>
        <a:p>
          <a:pPr>
            <a:defRPr b="0" i="0" strike="noStrike" sz="900" u="none">
              <a:solidFill>
                <a:srgbClr val="000000"/>
              </a:solidFill>
              <a:latin typeface="Microsoft Sans Serif"/>
            </a:defRPr>
          </a:pPr>
        </a:p>
      </c:txPr>
    </c:legend>
    <c:plotVisOnly val="1"/>
    <c:dispBlanksAs val="gap"/>
  </c:chart>
  <c:spPr>
    <a:solidFill>
      <a:srgbClr val="EEEEEE"/>
    </a:solidFill>
    <a:ln w="12700" cap="flat">
      <a:solidFill>
        <a:srgbClr val="000000"/>
      </a:solidFill>
      <a:prstDash val="solid"/>
      <a:round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219764"/>
          <c:y val="0.0460762"/>
          <c:w val="0.433004"/>
          <c:h val="0.89534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tl" rotWithShape="1" blurRad="63500" dist="38100" dir="5400000">
                <a:srgbClr val="000000">
                  <a:alpha val="40000"/>
                </a:srgbClr>
              </a:outerShdw>
            </a:effectLst>
          </c:spPr>
          <c:explosion val="0"/>
          <c:dPt>
            <c:idx val="0"/>
            <c:explosion val="0"/>
            <c:spPr>
              <a:solidFill>
                <a:schemeClr val="accent1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1"/>
            <c:explosion val="0"/>
            <c:spPr>
              <a:solidFill>
                <a:schemeClr val="accent2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2"/>
            <c:explosion val="0"/>
            <c:spPr>
              <a:solidFill>
                <a:schemeClr val="accent3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3"/>
            <c:explosion val="0"/>
            <c:spPr>
              <a:solidFill>
                <a:schemeClr val="accent4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4"/>
            <c:explosion val="0"/>
            <c:spPr>
              <a:solidFill>
                <a:schemeClr val="accent5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5"/>
            <c:explosion val="0"/>
            <c:spPr>
              <a:solidFill>
                <a:schemeClr val="accent6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6"/>
            <c:explosion val="0"/>
            <c:spPr>
              <a:solidFill>
                <a:srgbClr val="F28F28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7"/>
            <c:explosion val="0"/>
            <c:spPr>
              <a:solidFill>
                <a:srgbClr val="AC3D49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8"/>
            <c:explosion val="0"/>
            <c:spPr>
              <a:solidFill>
                <a:srgbClr val="2E6A8D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9"/>
            <c:explosion val="0"/>
            <c:spPr>
              <a:solidFill>
                <a:srgbClr val="609554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10"/>
            <c:explosion val="0"/>
            <c:spPr>
              <a:solidFill>
                <a:srgbClr val="725A8A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11"/>
            <c:explosion val="0"/>
            <c:spPr>
              <a:solidFill>
                <a:srgbClr val="C9A46B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Pt>
            <c:idx val="12"/>
            <c:explosion val="0"/>
            <c:spPr>
              <a:solidFill>
                <a:srgbClr val="F4A048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>
                <a:outerShdw sx="100000" sy="100000" kx="0" ky="0" algn="tl" rotWithShape="1" blurRad="63500" dist="38100" dir="5400000">
                  <a:srgbClr val="000000">
                    <a:alpha val="40000"/>
                  </a:srgbClr>
                </a:outerShdw>
              </a:effectLst>
            </c:spPr>
          </c:dPt>
          <c:dLbls>
            <c:dLbl>
              <c:idx val="0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.#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0.#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0.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numFmt formatCode="0.##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numFmt formatCode="0" sourceLinked="0"/>
              <c:txPr>
                <a:bodyPr/>
                <a:lstStyle/>
                <a:p>
                  <a:pPr>
                    <a:defRPr b="0" i="0" strike="noStrike" sz="1000" u="non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###" sourceLinked="0"/>
            <c:txPr>
              <a:bodyPr/>
              <a:lstStyle/>
              <a:p>
                <a:pPr>
                  <a:defRPr b="0" i="0" strike="noStrike" sz="10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Sheet1!$B$1:$N$1</c:f>
              <c:strCache>
                <c:ptCount val="13"/>
                <c:pt idx="0">
                  <c:v>School-wide Decision Making</c:v>
                </c:pt>
                <c:pt idx="1">
                  <c:v>Other/Comments (please specify)</c:v>
                </c:pt>
                <c:pt idx="2">
                  <c:v>Learning from Teachers about Classroom Happenings and/or Samples of Learning</c:v>
                </c:pt>
                <c:pt idx="3">
                  <c:v>Proposed curriculum or scheduling changes</c:v>
                </c:pt>
                <c:pt idx="4">
                  <c:v>Parenting Topics (such as positive discipline, social media, safety, etc...)</c:v>
                </c:pt>
                <c:pt idx="5">
                  <c:v>Academic Initiatives</c:v>
                </c:pt>
                <c:pt idx="6">
                  <c:v>How Best to Support Staff</c:v>
                </c:pt>
                <c:pt idx="7">
                  <c:v>Where Volunteer Support is Needed</c:v>
                </c:pt>
                <c:pt idx="8">
                  <c:v>Social-Emotional Curriculum Information </c:v>
                </c:pt>
                <c:pt idx="9">
                  <c:v>Where Financial Support is Needed</c:v>
                </c:pt>
                <c:pt idx="10">
                  <c:v>District-wide Policy Issues</c:v>
                </c:pt>
                <c:pt idx="11">
                  <c:v>Building Improvement</c:v>
                </c:pt>
                <c:pt idx="12">
                  <c:v>State-wide Policy Issues</c:v>
                </c:pt>
              </c:strCache>
            </c:strRef>
          </c:cat>
          <c:val>
            <c:numRef>
              <c:f>Sheet1!$B$2:$N$2</c:f>
              <c:numCache>
                <c:ptCount val="13"/>
                <c:pt idx="0">
                  <c:v>0.226000</c:v>
                </c:pt>
                <c:pt idx="1">
                  <c:v>0.118000</c:v>
                </c:pt>
                <c:pt idx="2">
                  <c:v>0.113000</c:v>
                </c:pt>
                <c:pt idx="3">
                  <c:v>0.108000</c:v>
                </c:pt>
                <c:pt idx="4">
                  <c:v>0.097000</c:v>
                </c:pt>
                <c:pt idx="5">
                  <c:v>0.092000</c:v>
                </c:pt>
                <c:pt idx="6">
                  <c:v>0.092000</c:v>
                </c:pt>
                <c:pt idx="7">
                  <c:v>0.051000</c:v>
                </c:pt>
                <c:pt idx="8">
                  <c:v>0.046000</c:v>
                </c:pt>
                <c:pt idx="9">
                  <c:v>0.036000</c:v>
                </c:pt>
                <c:pt idx="10">
                  <c:v>0.010000</c:v>
                </c:pt>
                <c:pt idx="11">
                  <c:v>0.010000</c:v>
                </c:pt>
                <c:pt idx="12">
                  <c:v>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475027"/>
          <c:y val="0.0405364"/>
          <c:w val="0.524973"/>
          <c:h val="0.4558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2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Inverse relationship.  We’re getting them in the building after hours.  AND 72% of the peeps filling this out barely or never have attended a FOSB mtg.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Shape 1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Discussion on the difference of focus of FOSB and what peeps want to learn.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are these answers different?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Shape 14"/>
          <p:cNvSpPr/>
          <p:nvPr/>
        </p:nvSpPr>
        <p:spPr>
          <a:xfrm>
            <a:off x="418596" y="434162"/>
            <a:ext cx="8306810" cy="3108961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Shape 15"/>
          <p:cNvSpPr/>
          <p:nvPr>
            <p:ph type="title"/>
          </p:nvPr>
        </p:nvSpPr>
        <p:spPr>
          <a:xfrm>
            <a:off x="722376" y="1820205"/>
            <a:ext cx="7772401" cy="1828801"/>
          </a:xfrm>
          <a:prstGeom prst="rect">
            <a:avLst/>
          </a:prstGeom>
        </p:spPr>
        <p:txBody>
          <a:bodyPr/>
          <a:lstStyle>
            <a:lvl1pPr algn="r">
              <a:defRPr sz="45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6" name="Shape 16"/>
          <p:cNvSpPr/>
          <p:nvPr>
            <p:ph type="body" sz="quarter" idx="1"/>
          </p:nvPr>
        </p:nvSpPr>
        <p:spPr>
          <a:xfrm>
            <a:off x="722376" y="3685032"/>
            <a:ext cx="7772401" cy="914401"/>
          </a:xfrm>
          <a:prstGeom prst="rect">
            <a:avLst/>
          </a:prstGeom>
        </p:spPr>
        <p:txBody>
          <a:bodyPr lIns="0" tIns="0" rIns="0" bIns="0"/>
          <a:lstStyle>
            <a:lvl1pPr marL="0" indent="36576" algn="r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79766F"/>
                </a:solidFill>
              </a:defRPr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17" name="Shape 1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" name="Shape 10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/>
          </p:nvPr>
        </p:nvSpPr>
        <p:spPr>
          <a:xfrm>
            <a:off x="6629400" y="533404"/>
            <a:ext cx="1981200" cy="5257799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10" name="Shape 110"/>
          <p:cNvSpPr/>
          <p:nvPr>
            <p:ph type="body" idx="1"/>
          </p:nvPr>
        </p:nvSpPr>
        <p:spPr>
          <a:xfrm>
            <a:off x="533400" y="533401"/>
            <a:ext cx="5943600" cy="5257803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" name="Shape 34"/>
          <p:cNvSpPr/>
          <p:nvPr/>
        </p:nvSpPr>
        <p:spPr>
          <a:xfrm>
            <a:off x="418596" y="434162"/>
            <a:ext cx="8306810" cy="4341329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5" name="Shape 35"/>
          <p:cNvSpPr/>
          <p:nvPr>
            <p:ph type="title"/>
          </p:nvPr>
        </p:nvSpPr>
        <p:spPr>
          <a:xfrm>
            <a:off x="468343" y="4928615"/>
            <a:ext cx="8183882" cy="676657"/>
          </a:xfrm>
          <a:prstGeom prst="rect">
            <a:avLst/>
          </a:prstGeom>
        </p:spPr>
        <p:txBody>
          <a:bodyPr lIns="0" tIns="0" rIns="0" bIns="0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>
              <a:defRPr>
                <a:effectLst/>
              </a:defRPr>
            </a:pPr>
            <a:r>
              <a:t>Click to edit Master title style</a:t>
            </a:r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468343" y="5624483"/>
            <a:ext cx="8183882" cy="420625"/>
          </a:xfrm>
          <a:prstGeom prst="rect">
            <a:avLst/>
          </a:prstGeom>
        </p:spPr>
        <p:txBody>
          <a:bodyPr lIns="0" tIns="0" rIns="0" bIns="0"/>
          <a:lstStyle>
            <a:lvl1pPr marL="0" marR="36576" indent="0"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B65D00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502919" y="4985589"/>
            <a:ext cx="8183882" cy="1051561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45" name="Shape 45"/>
          <p:cNvSpPr/>
          <p:nvPr>
            <p:ph type="body" sz="half" idx="1"/>
          </p:nvPr>
        </p:nvSpPr>
        <p:spPr>
          <a:xfrm>
            <a:off x="514351" y="530351"/>
            <a:ext cx="3931922" cy="438912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 marL="585216" indent="-237744">
              <a:defRPr sz="2600"/>
            </a:lvl2pPr>
            <a:lvl3pPr marL="841247" indent="-237744">
              <a:defRPr sz="2600"/>
            </a:lvl3pPr>
            <a:lvl4pPr marL="1105408" indent="-264160">
              <a:defRPr sz="2600"/>
            </a:lvl4pPr>
            <a:lvl5pPr marL="1361440" indent="-264160">
              <a:defRPr sz="26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607223" y="579437"/>
            <a:ext cx="3931922" cy="792163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b="1" sz="2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55" name="Shape 55"/>
          <p:cNvSpPr/>
          <p:nvPr>
            <p:ph type="body" sz="quarter" idx="13"/>
          </p:nvPr>
        </p:nvSpPr>
        <p:spPr>
          <a:xfrm>
            <a:off x="4652169" y="579437"/>
            <a:ext cx="3931921" cy="792163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FontTx/>
              <a:buNone/>
              <a:defRPr b="1" sz="2400"/>
            </a:pP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xfrm>
            <a:off x="502919" y="4985589"/>
            <a:ext cx="8183882" cy="1051561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" name="Shape 7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5538784" y="533400"/>
            <a:ext cx="2971801" cy="9144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80" name="Shape 80"/>
          <p:cNvSpPr/>
          <p:nvPr>
            <p:ph type="body" sz="quarter" idx="1"/>
          </p:nvPr>
        </p:nvSpPr>
        <p:spPr>
          <a:xfrm>
            <a:off x="5538847" y="1447802"/>
            <a:ext cx="2971801" cy="4206112"/>
          </a:xfrm>
          <a:prstGeom prst="rect">
            <a:avLst/>
          </a:prstGeom>
        </p:spPr>
        <p:txBody>
          <a:bodyPr/>
          <a:lstStyle>
            <a:lvl1pPr marL="0" marR="18288" indent="18288">
              <a:spcBef>
                <a:spcPts val="0"/>
              </a:spcBef>
              <a:buClrTx/>
              <a:buSzTx/>
              <a:buFontTx/>
              <a:buNone/>
              <a:defRPr sz="1400"/>
            </a:lvl1pPr>
            <a:lvl2pPr marL="0" marR="18288" indent="347472">
              <a:spcBef>
                <a:spcPts val="0"/>
              </a:spcBef>
              <a:buClrTx/>
              <a:buSzTx/>
              <a:buFontTx/>
              <a:buNone/>
              <a:defRPr sz="1400"/>
            </a:lvl2pPr>
            <a:lvl3pPr marL="0" marR="18288" indent="603503">
              <a:spcBef>
                <a:spcPts val="0"/>
              </a:spcBef>
              <a:buClrTx/>
              <a:buSzTx/>
              <a:buFontTx/>
              <a:buNone/>
              <a:defRPr sz="1400"/>
            </a:lvl3pPr>
            <a:lvl4pPr marL="0" marR="18288" indent="841247">
              <a:spcBef>
                <a:spcPts val="0"/>
              </a:spcBef>
              <a:buClrTx/>
              <a:buSzTx/>
              <a:buFontTx/>
              <a:buNone/>
              <a:defRPr sz="1400"/>
            </a:lvl4pPr>
            <a:lvl5pPr marL="0" marR="18288" indent="1097280">
              <a:spcBef>
                <a:spcPts val="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6400799" y="434162"/>
            <a:ext cx="2324607" cy="434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006" y="0"/>
                </a:lnTo>
                <a:cubicBezTo>
                  <a:pt x="21334" y="0"/>
                  <a:pt x="21600" y="142"/>
                  <a:pt x="21600" y="318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C1C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Shape 90"/>
          <p:cNvSpPr/>
          <p:nvPr>
            <p:ph type="title"/>
          </p:nvPr>
        </p:nvSpPr>
        <p:spPr>
          <a:xfrm>
            <a:off x="457200" y="5012056"/>
            <a:ext cx="8229600" cy="1051561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>
              <a:defRPr>
                <a:effectLst/>
              </a:defRPr>
            </a:pPr>
            <a:r>
              <a:t>Click to edit Master title style</a:t>
            </a:r>
          </a:p>
        </p:txBody>
      </p:sp>
      <p:sp>
        <p:nvSpPr>
          <p:cNvPr id="91" name="Shape 91"/>
          <p:cNvSpPr/>
          <p:nvPr>
            <p:ph type="body" sz="quarter" idx="1"/>
          </p:nvPr>
        </p:nvSpPr>
        <p:spPr>
          <a:xfrm>
            <a:off x="6462712" y="533400"/>
            <a:ext cx="2240281" cy="4211481"/>
          </a:xfrm>
          <a:prstGeom prst="rect">
            <a:avLst/>
          </a:prstGeom>
        </p:spPr>
        <p:txBody>
          <a:bodyPr/>
          <a:lstStyle>
            <a:lvl1pPr marL="0" indent="45719">
              <a:spcBef>
                <a:spcPts val="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2pPr>
            <a:lvl3pPr marL="859536" indent="-256032"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3pPr>
            <a:lvl4pPr marL="1125727" indent="-284480"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2" name="Shape 92"/>
          <p:cNvSpPr/>
          <p:nvPr>
            <p:ph type="pic" idx="13"/>
          </p:nvPr>
        </p:nvSpPr>
        <p:spPr>
          <a:xfrm>
            <a:off x="421480" y="435768"/>
            <a:ext cx="5925312" cy="43434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8568186" y="6245860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000">
                <a:solidFill>
                  <a:srgbClr val="A6A29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9pPr>
    </p:titleStyle>
    <p:bodyStyle>
      <a:lvl1pPr marL="265175" marR="0" indent="-265175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80000"/>
        <a:buFont typeface="Wingdings 2"/>
        <a:buChar char="●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582168" marR="0" indent="-234696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 typeface="Wingdings 2"/>
        <a:buChar char="◦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836260" marR="0" indent="-232756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110755" marR="0" indent="-269507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12000"/>
        <a:buFont typeface="Wingdings 2"/>
        <a:buChar char="◦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381760" marR="0" indent="-28448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608806" marR="0" indent="-301214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 typeface="Wingdings 2"/>
        <a:buChar char="◦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859279" marR="0" indent="-341375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2078735" marR="0" indent="-341375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 typeface="Wingdings 2"/>
        <a:buChar char="◦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2307335" marR="0" indent="-341375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xfrm>
            <a:off x="457200" y="5012056"/>
            <a:ext cx="8229600" cy="131254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>
              <a:defRPr>
                <a:effectLst/>
              </a:defRPr>
            </a:pPr>
            <a:r>
              <a:t>Friends of Salmon Bay – Community Survey</a:t>
            </a:r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xfrm>
            <a:off x="6462712" y="533399"/>
            <a:ext cx="2240281" cy="4211482"/>
          </a:xfrm>
          <a:prstGeom prst="rect">
            <a:avLst/>
          </a:prstGeom>
        </p:spPr>
        <p:txBody>
          <a:bodyPr/>
          <a:lstStyle/>
          <a:p>
            <a:pPr/>
          </a:p>
          <a:p>
            <a:pPr>
              <a:defRPr sz="1800"/>
            </a:pPr>
            <a:r>
              <a:t>Retreat Report and Analysis</a:t>
            </a:r>
          </a:p>
          <a:p>
            <a:pPr>
              <a:defRPr sz="1800"/>
            </a:pPr>
            <a:r>
              <a:t>December 2015 – January 2016</a:t>
            </a:r>
          </a:p>
        </p:txBody>
      </p:sp>
      <p:pic>
        <p:nvPicPr>
          <p:cNvPr id="122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0058" y="1447799"/>
            <a:ext cx="3696742" cy="24600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xfrm>
            <a:off x="-1" y="5029199"/>
            <a:ext cx="8183882" cy="10515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What do you want to learn through FOSB?  </a:t>
            </a:r>
          </a:p>
        </p:txBody>
      </p:sp>
      <p:graphicFrame>
        <p:nvGraphicFramePr>
          <p:cNvPr id="156" name="Chart 156"/>
          <p:cNvGraphicFramePr/>
          <p:nvPr/>
        </p:nvGraphicFramePr>
        <p:xfrm>
          <a:off x="209984" y="209984"/>
          <a:ext cx="11249141" cy="536535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/>
            <a:r>
              <a:t>What is working? </a:t>
            </a:r>
          </a:p>
        </p:txBody>
      </p:sp>
      <p:sp>
        <p:nvSpPr>
          <p:cNvPr id="161" name="Shape 161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/>
            <a:r>
              <a:t>Strong, Committed Teachers</a:t>
            </a:r>
          </a:p>
          <a:p>
            <a:pPr/>
            <a:r>
              <a:t>Solid, Welcoming Community </a:t>
            </a:r>
          </a:p>
          <a:p>
            <a:pPr/>
            <a:r>
              <a:t>Friday Sing, WEP, Frequent PE</a:t>
            </a:r>
          </a:p>
          <a:p>
            <a:pPr/>
            <a:r>
              <a:t>Volunteer Coordinators</a:t>
            </a:r>
          </a:p>
          <a:p>
            <a:pPr/>
            <a:r>
              <a:t>Parent Involvement</a:t>
            </a:r>
          </a:p>
          <a:p>
            <a:pPr/>
            <a:r>
              <a:t>New Administration</a:t>
            </a:r>
          </a:p>
          <a:p>
            <a:pPr/>
            <a:r>
              <a:t>Communication is good/improving.</a:t>
            </a:r>
          </a:p>
          <a:p>
            <a:pPr/>
            <a:r>
              <a:t>Social-emotional Focus</a:t>
            </a:r>
          </a:p>
        </p:txBody>
      </p:sp>
      <p:pic>
        <p:nvPicPr>
          <p:cNvPr id="162" name="image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89600" y="1778000"/>
            <a:ext cx="2930071" cy="16408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xfrm>
            <a:off x="5791200" y="2286000"/>
            <a:ext cx="2971800" cy="2438400"/>
          </a:xfrm>
          <a:prstGeom prst="rect">
            <a:avLst/>
          </a:prstGeom>
        </p:spPr>
        <p:txBody>
          <a:bodyPr/>
          <a:lstStyle/>
          <a:p>
            <a:pPr defTabSz="886968">
              <a:defRPr i="1" sz="2328">
                <a:effectLst>
                  <a:outerShdw sx="100000" sy="100000" kx="0" ky="0" algn="b" rotWithShape="0" blurRad="49276" dist="22174" dir="5400000">
                    <a:srgbClr val="000000">
                      <a:alpha val="55000"/>
                    </a:srgbClr>
                  </a:outerShdw>
                </a:effectLst>
              </a:defRPr>
            </a:pPr>
            <a:r>
              <a:t>22% of parents say there is </a:t>
            </a:r>
            <a:r>
              <a:rPr u="sng"/>
              <a:t>nothing</a:t>
            </a:r>
            <a:r>
              <a:t> they’d change about  their experience at Salmon Bay (Short Answer)</a:t>
            </a:r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xfrm>
            <a:off x="609599" y="5410200"/>
            <a:ext cx="6910449" cy="1005714"/>
          </a:xfrm>
          <a:prstGeom prst="rect">
            <a:avLst/>
          </a:prstGeom>
        </p:spPr>
        <p:txBody>
          <a:bodyPr/>
          <a:lstStyle/>
          <a:p>
            <a:pPr marR="11155" indent="11155" defTabSz="557784">
              <a:lnSpc>
                <a:spcPct val="80000"/>
              </a:lnSpc>
              <a:defRPr sz="2440">
                <a:solidFill>
                  <a:srgbClr val="00B0F0"/>
                </a:solidFill>
              </a:defRPr>
            </a:pPr>
          </a:p>
          <a:p>
            <a:pPr marR="11155" indent="11155" defTabSz="557784">
              <a:lnSpc>
                <a:spcPct val="80000"/>
              </a:lnSpc>
              <a:defRPr sz="2440">
                <a:solidFill>
                  <a:srgbClr val="00B0F0"/>
                </a:solidFill>
              </a:defRPr>
            </a:pPr>
          </a:p>
          <a:p>
            <a:pPr marR="11155" indent="11155" defTabSz="557784">
              <a:lnSpc>
                <a:spcPct val="80000"/>
              </a:lnSpc>
              <a:defRPr sz="2196">
                <a:solidFill>
                  <a:srgbClr val="14425D"/>
                </a:solidFill>
              </a:defRPr>
            </a:pPr>
            <a:r>
              <a:t>ISSUES - FOSB</a:t>
            </a:r>
          </a:p>
        </p:txBody>
      </p:sp>
      <p:sp>
        <p:nvSpPr>
          <p:cNvPr id="166" name="Shape 166"/>
          <p:cNvSpPr/>
          <p:nvPr/>
        </p:nvSpPr>
        <p:spPr>
          <a:xfrm>
            <a:off x="685800" y="533400"/>
            <a:ext cx="6781800" cy="21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65175" indent="-265175">
              <a:spcBef>
                <a:spcPts val="200"/>
              </a:spcBef>
              <a:buClr>
                <a:schemeClr val="accent1"/>
              </a:buClr>
              <a:buSzPct val="80000"/>
              <a:buFont typeface="Wingdings 2"/>
              <a:buChar char="●"/>
              <a:defRPr sz="2800"/>
            </a:pPr>
            <a:r>
              <a:t>Exclusion of parents who work or do not have flexible schedules.</a:t>
            </a:r>
          </a:p>
          <a:p>
            <a:pPr marL="265175" indent="-265175">
              <a:spcBef>
                <a:spcPts val="200"/>
              </a:spcBef>
              <a:buClr>
                <a:schemeClr val="accent1"/>
              </a:buClr>
              <a:buSzPct val="80000"/>
              <a:buFont typeface="Wingdings 2"/>
              <a:buChar char="●"/>
              <a:defRPr sz="2800"/>
            </a:pPr>
            <a:r>
              <a:t>Not enough parent socialization</a:t>
            </a:r>
          </a:p>
          <a:p>
            <a:pPr marL="265175" indent="-265175">
              <a:spcBef>
                <a:spcPts val="200"/>
              </a:spcBef>
              <a:buClr>
                <a:schemeClr val="accent1"/>
              </a:buClr>
              <a:buSzPct val="80000"/>
              <a:buFont typeface="Wingdings 2"/>
              <a:buChar char="●"/>
              <a:defRPr sz="2800"/>
            </a:pPr>
            <a:r>
              <a:t>Inadequate digital communique</a:t>
            </a:r>
          </a:p>
          <a:p>
            <a:pPr marL="265175" indent="-265175">
              <a:spcBef>
                <a:spcPts val="200"/>
              </a:spcBef>
              <a:buClr>
                <a:schemeClr val="accent1"/>
              </a:buClr>
              <a:buSzPct val="80000"/>
              <a:buFont typeface="Wingdings 2"/>
              <a:buChar char="●"/>
              <a:defRPr sz="2800"/>
            </a:pPr>
            <a:r>
              <a:t> Need for more volunteers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/>
            <a:r>
              <a:t>Ideas – FOSB – Part 1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xfrm>
            <a:off x="457199" y="457199"/>
            <a:ext cx="8183882" cy="4879850"/>
          </a:xfrm>
          <a:prstGeom prst="rect">
            <a:avLst/>
          </a:prstGeom>
        </p:spPr>
        <p:txBody>
          <a:bodyPr/>
          <a:lstStyle/>
          <a:p>
            <a:pPr/>
            <a:r>
              <a:t>Parent Sports Team or League *</a:t>
            </a:r>
          </a:p>
          <a:p>
            <a:pPr/>
            <a:r>
              <a:t>Summer Book Club or Reading, especially for Middle Schoolers</a:t>
            </a:r>
          </a:p>
          <a:p>
            <a:pPr/>
            <a:r>
              <a:t>FOSB logo on all sponsored events</a:t>
            </a:r>
          </a:p>
          <a:p>
            <a:pPr/>
            <a:r>
              <a:t>More after-school events or programs, especially  for Middle Schoolers *</a:t>
            </a:r>
          </a:p>
          <a:p>
            <a:pPr/>
            <a:r>
              <a:t>More 6</a:t>
            </a:r>
            <a:r>
              <a:rPr baseline="30000"/>
              <a:t>th</a:t>
            </a:r>
            <a:r>
              <a:t> Grade parent support, orientation, &amp; socialization (MS Parent-only groups)*</a:t>
            </a:r>
          </a:p>
          <a:p>
            <a:pPr/>
            <a:r>
              <a:t>Blogs, bulletin boards, online platforms for people who cannot attend meetings.**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/>
            <a:r>
              <a:t>Ideas – FOSB – Part 2</a:t>
            </a:r>
          </a:p>
        </p:txBody>
      </p:sp>
      <p:sp>
        <p:nvSpPr>
          <p:cNvPr id="172" name="Shape 172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/>
            <a:r>
              <a:t>Name tags at every meeting</a:t>
            </a:r>
          </a:p>
          <a:p>
            <a:pPr/>
            <a:r>
              <a:t>FOSB Liaisons for each grade or replicate Reading Buddies for FOSB </a:t>
            </a:r>
          </a:p>
          <a:p>
            <a:pPr/>
            <a:r>
              <a:t>FOSB Orientation* (</a:t>
            </a:r>
            <a:r>
              <a:rPr i="1"/>
              <a:t>How to Get Involved </a:t>
            </a:r>
            <a:r>
              <a:t>night) </a:t>
            </a:r>
          </a:p>
          <a:p>
            <a:pPr/>
            <a:r>
              <a:t>Promote FOSB’s site </a:t>
            </a:r>
            <a:r>
              <a:rPr sz="1800"/>
              <a:t>(there’s A LOT on there…)</a:t>
            </a:r>
            <a:endParaRPr sz="1800"/>
          </a:p>
          <a:p>
            <a:pPr/>
            <a:r>
              <a:t>Monthly podcasts on various topics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/>
            <a:r>
              <a:t>Suggested Framework</a:t>
            </a:r>
          </a:p>
        </p:txBody>
      </p:sp>
      <p:sp>
        <p:nvSpPr>
          <p:cNvPr id="175" name="Shape 175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Should we do something about it?	</a:t>
            </a:r>
          </a:p>
          <a:p>
            <a:pPr>
              <a:defRPr sz="3200"/>
            </a:pPr>
            <a:r>
              <a:t>Why will we do something about it?</a:t>
            </a:r>
          </a:p>
          <a:p>
            <a:pPr>
              <a:defRPr sz="3200"/>
            </a:pPr>
            <a:r>
              <a:t>What will we do about it?</a:t>
            </a:r>
          </a:p>
          <a:p>
            <a:pPr marL="0" indent="0">
              <a:buSzTx/>
              <a:buNone/>
            </a:pPr>
          </a:p>
          <a:p>
            <a:pPr marL="0" indent="0" algn="ctr">
              <a:buSzTx/>
              <a:buNone/>
            </a:pPr>
            <a:r>
              <a:t>Let’s make a plan then!</a:t>
            </a:r>
          </a:p>
        </p:txBody>
      </p:sp>
      <p:pic>
        <p:nvPicPr>
          <p:cNvPr id="176" name="image5.jpg"/>
          <p:cNvPicPr>
            <a:picLocks noChangeAspect="1"/>
          </p:cNvPicPr>
          <p:nvPr/>
        </p:nvPicPr>
        <p:blipFill>
          <a:blip r:embed="rId2">
            <a:extLst/>
          </a:blip>
          <a:srcRect l="0" t="0" r="0" b="11160"/>
          <a:stretch>
            <a:fillRect/>
          </a:stretch>
        </p:blipFill>
        <p:spPr>
          <a:xfrm>
            <a:off x="2667000" y="3226612"/>
            <a:ext cx="3657600" cy="21835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/>
            <a:r>
              <a:t>Next Steps</a:t>
            </a:r>
          </a:p>
        </p:txBody>
      </p:sp>
      <p:sp>
        <p:nvSpPr>
          <p:cNvPr id="179" name="Shape 179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</a:pPr>
            <a:r>
              <a:t>TOPIC 1:  FOSB Involvement</a:t>
            </a:r>
          </a:p>
          <a:p>
            <a:pPr marL="0" indent="0">
              <a:lnSpc>
                <a:spcPct val="90000"/>
              </a:lnSpc>
              <a:buSzTx/>
              <a:buNone/>
            </a:pPr>
            <a:r>
              <a:t>TOPIC 2:  FOSB Focus</a:t>
            </a:r>
          </a:p>
          <a:p>
            <a:pPr marL="0" indent="0">
              <a:lnSpc>
                <a:spcPct val="90000"/>
              </a:lnSpc>
              <a:buSzTx/>
              <a:buNone/>
            </a:pPr>
            <a:r>
              <a:t>TOPIC 3:  FOSB Meeting Topics</a:t>
            </a:r>
          </a:p>
          <a:p>
            <a:pPr marL="0" indent="0">
              <a:lnSpc>
                <a:spcPct val="90000"/>
              </a:lnSpc>
              <a:buSzTx/>
              <a:buNone/>
            </a:pPr>
            <a:r>
              <a:t>Each group will:</a:t>
            </a:r>
          </a:p>
          <a:p>
            <a:pPr>
              <a:lnSpc>
                <a:spcPct val="90000"/>
              </a:lnSpc>
            </a:pPr>
            <a:r>
              <a:t>Process the information on their topic. Record 2-3 observations, concerns, additional questions, etc…</a:t>
            </a:r>
          </a:p>
          <a:p>
            <a:pPr>
              <a:lnSpc>
                <a:spcPct val="90000"/>
              </a:lnSpc>
            </a:pPr>
            <a:r>
              <a:t>Decide if there’s something to within your topic and why.</a:t>
            </a:r>
          </a:p>
          <a:p>
            <a:pPr>
              <a:lnSpc>
                <a:spcPct val="90000"/>
              </a:lnSpc>
            </a:pPr>
            <a:r>
              <a:t>Suggest several strategies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500"/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500"/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3040">
                <a:effectLst>
                  <a:outerShdw sx="100000" sy="100000" kx="0" ky="0" algn="b" rotWithShape="0" blurRad="48260" dist="21716" dir="540000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pPr/>
            <a:r>
              <a:t>Implementation</a:t>
            </a:r>
          </a:p>
        </p:txBody>
      </p:sp>
      <p:sp>
        <p:nvSpPr>
          <p:cNvPr id="182" name="Shape 182"/>
          <p:cNvSpPr/>
          <p:nvPr>
            <p:ph type="body" sz="quarter" idx="1"/>
          </p:nvPr>
        </p:nvSpPr>
        <p:spPr>
          <a:xfrm>
            <a:off x="6705599" y="1447802"/>
            <a:ext cx="1805048" cy="21335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/>
            <a:r>
              <a:t>Remember to indicate where new funds or significant increase in funds would be needed to accomplish this task.</a:t>
            </a:r>
          </a:p>
        </p:txBody>
      </p:sp>
      <p:pic>
        <p:nvPicPr>
          <p:cNvPr id="183" name="image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1447800"/>
            <a:ext cx="6172200" cy="47732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Goals for FOSB Survey 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To understand where the interests are of the full</a:t>
            </a:r>
            <a:r>
              <a:rPr b="1"/>
              <a:t> </a:t>
            </a:r>
            <a:r>
              <a:t>community.</a:t>
            </a:r>
          </a:p>
          <a:p>
            <a:pPr>
              <a:defRPr sz="3200"/>
            </a:pPr>
            <a:r>
              <a:t>To increase the </a:t>
            </a:r>
            <a:r>
              <a:rPr b="1"/>
              <a:t>engagement </a:t>
            </a:r>
            <a:r>
              <a:t>and </a:t>
            </a:r>
            <a:r>
              <a:rPr b="1"/>
              <a:t>involvement</a:t>
            </a:r>
            <a:r>
              <a:t> of the community, particularly new parents.</a:t>
            </a:r>
          </a:p>
          <a:p>
            <a:pPr>
              <a:defRPr sz="3200"/>
            </a:pPr>
            <a:r>
              <a:t>To receive feedback so FOSB can be more efficient and effective in our planning.  </a:t>
            </a:r>
          </a:p>
          <a:p>
            <a:pPr>
              <a:defRPr sz="3200"/>
            </a:pPr>
            <a:r>
              <a:t>To best support the staff, as needed.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Summary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 marL="254568" indent="-254568" defTabSz="877823">
              <a:lnSpc>
                <a:spcPct val="90000"/>
              </a:lnSpc>
              <a:spcBef>
                <a:spcPts val="100"/>
              </a:spcBef>
              <a:defRPr sz="2688"/>
            </a:pPr>
            <a:r>
              <a:t>Community is engaged: over 270 replies with much gratitude for being asked. (Representative sample)</a:t>
            </a:r>
          </a:p>
          <a:p>
            <a:pPr marL="254568" indent="-254568" defTabSz="877823">
              <a:lnSpc>
                <a:spcPct val="90000"/>
              </a:lnSpc>
              <a:spcBef>
                <a:spcPts val="100"/>
              </a:spcBef>
              <a:defRPr sz="2688"/>
            </a:pPr>
            <a:r>
              <a:t>People are generally satisfied; more people are satisfied than not.</a:t>
            </a:r>
          </a:p>
          <a:p>
            <a:pPr marL="254568" indent="-254568" defTabSz="877823">
              <a:lnSpc>
                <a:spcPct val="90000"/>
              </a:lnSpc>
              <a:spcBef>
                <a:spcPts val="100"/>
              </a:spcBef>
              <a:defRPr b="1" sz="2688" u="sng"/>
            </a:pPr>
            <a:r>
              <a:t>Vast</a:t>
            </a:r>
            <a:r>
              <a:rPr b="0" u="none"/>
              <a:t> range of priorities and interests.</a:t>
            </a:r>
            <a:endParaRPr b="0" u="none"/>
          </a:p>
          <a:p>
            <a:pPr marL="254568" indent="-254568" defTabSz="877823">
              <a:lnSpc>
                <a:spcPct val="90000"/>
              </a:lnSpc>
              <a:spcBef>
                <a:spcPts val="100"/>
              </a:spcBef>
              <a:defRPr sz="2688"/>
            </a:pPr>
            <a:r>
              <a:t>6</a:t>
            </a:r>
            <a:r>
              <a:rPr baseline="29916"/>
              <a:t>th</a:t>
            </a:r>
            <a:r>
              <a:t> Grade parents are the most likely to supply responses and want different types of support.</a:t>
            </a:r>
          </a:p>
          <a:p>
            <a:pPr marL="254568" indent="-254568" defTabSz="877823">
              <a:lnSpc>
                <a:spcPct val="90000"/>
              </a:lnSpc>
              <a:spcBef>
                <a:spcPts val="100"/>
              </a:spcBef>
              <a:defRPr sz="2688"/>
            </a:pPr>
            <a:r>
              <a:t>A good deal of people are </a:t>
            </a:r>
            <a:r>
              <a:rPr i="1"/>
              <a:t>generally</a:t>
            </a:r>
            <a:r>
              <a:t> not able or interested in changing their level of FOSB involvement right now.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xfrm>
            <a:off x="502919" y="4985589"/>
            <a:ext cx="8183882" cy="1051561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Demographics</a:t>
            </a:r>
          </a:p>
        </p:txBody>
      </p:sp>
      <p:sp>
        <p:nvSpPr>
          <p:cNvPr id="131" name="Shape 131"/>
          <p:cNvSpPr/>
          <p:nvPr>
            <p:ph type="body" sz="half" idx="1"/>
          </p:nvPr>
        </p:nvSpPr>
        <p:spPr>
          <a:xfrm>
            <a:off x="514351" y="530351"/>
            <a:ext cx="3931922" cy="4389122"/>
          </a:xfrm>
          <a:prstGeom prst="rect">
            <a:avLst/>
          </a:prstGeom>
        </p:spPr>
        <p:txBody>
          <a:bodyPr/>
          <a:lstStyle/>
          <a:p>
            <a:pPr/>
            <a:r>
              <a:t>90% of respondents were parents.</a:t>
            </a:r>
          </a:p>
          <a:p>
            <a:pPr/>
            <a:r>
              <a:t>10% were educators.</a:t>
            </a:r>
          </a:p>
          <a:p>
            <a:pPr/>
            <a:r>
              <a:t>2% were alumni, extended family members, and one student.</a:t>
            </a:r>
          </a:p>
          <a:p>
            <a:pPr marL="0" indent="0">
              <a:buSzTx/>
              <a:buNone/>
            </a:pPr>
            <a:r>
              <a:t>(Some parents are also Salmon Bay educators.)</a:t>
            </a:r>
          </a:p>
        </p:txBody>
      </p:sp>
      <p:graphicFrame>
        <p:nvGraphicFramePr>
          <p:cNvPr id="132" name="Chart 132"/>
          <p:cNvGraphicFramePr/>
          <p:nvPr/>
        </p:nvGraphicFramePr>
        <p:xfrm>
          <a:off x="4497266" y="920550"/>
          <a:ext cx="4405603" cy="305852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xfrm>
            <a:off x="533399" y="5410199"/>
            <a:ext cx="8183882" cy="1051562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Demographics</a:t>
            </a:r>
          </a:p>
        </p:txBody>
      </p:sp>
      <p:pic>
        <p:nvPicPr>
          <p:cNvPr id="135" name="image3.png" descr="chart886303377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5176" y="530223"/>
            <a:ext cx="6030025" cy="50757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/>
          </p:nvPr>
        </p:nvSpPr>
        <p:spPr>
          <a:xfrm>
            <a:off x="533399" y="4267199"/>
            <a:ext cx="8183882" cy="1051562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FOSB Involvement Levels</a:t>
            </a:r>
          </a:p>
        </p:txBody>
      </p:sp>
      <p:sp>
        <p:nvSpPr>
          <p:cNvPr id="138" name="Shape 138"/>
          <p:cNvSpPr/>
          <p:nvPr>
            <p:ph type="body" sz="half" idx="1"/>
          </p:nvPr>
        </p:nvSpPr>
        <p:spPr>
          <a:xfrm>
            <a:off x="514351" y="530351"/>
            <a:ext cx="4057650" cy="438912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buSzTx/>
              <a:buNone/>
              <a:defRPr sz="2000" u="sng"/>
            </a:pPr>
            <a:r>
              <a:t>FOSB EVENTS </a:t>
            </a:r>
          </a:p>
          <a:p>
            <a:pPr marL="0" indent="0">
              <a:lnSpc>
                <a:spcPct val="80000"/>
              </a:lnSpc>
              <a:buSzTx/>
              <a:buNone/>
              <a:defRPr sz="2000"/>
            </a:pPr>
          </a:p>
          <a:p>
            <a:pPr marL="0" indent="0">
              <a:lnSpc>
                <a:spcPct val="80000"/>
              </a:lnSpc>
              <a:buSzTx/>
              <a:buNone/>
              <a:defRPr sz="2200"/>
            </a:pPr>
            <a:r>
              <a:t>Attended 5 +events            22%</a:t>
            </a:r>
            <a:endParaRPr sz="2000"/>
          </a:p>
          <a:p>
            <a:pPr marL="0" indent="0">
              <a:lnSpc>
                <a:spcPct val="80000"/>
              </a:lnSpc>
              <a:buSzTx/>
              <a:buNone/>
              <a:defRPr sz="2200"/>
            </a:pPr>
            <a:r>
              <a:t>Attended 3-4 events           24%</a:t>
            </a:r>
            <a:endParaRPr sz="2000"/>
          </a:p>
          <a:p>
            <a:pPr marL="0" indent="0">
              <a:lnSpc>
                <a:spcPct val="80000"/>
              </a:lnSpc>
              <a:buSzTx/>
              <a:buNone/>
              <a:defRPr sz="2200"/>
            </a:pPr>
            <a:r>
              <a:t>Attended 1-2 events      	    30%</a:t>
            </a:r>
            <a:endParaRPr sz="2000"/>
          </a:p>
          <a:p>
            <a:pPr marL="0" indent="0">
              <a:lnSpc>
                <a:spcPct val="80000"/>
              </a:lnSpc>
              <a:buSzTx/>
              <a:buNone/>
              <a:defRPr sz="2200"/>
            </a:pPr>
            <a:r>
              <a:t>No FOSB events 	    17%</a:t>
            </a:r>
            <a:endParaRPr sz="2000"/>
          </a:p>
          <a:p>
            <a:pPr marL="0" indent="0">
              <a:lnSpc>
                <a:spcPct val="80000"/>
              </a:lnSpc>
              <a:buSzTx/>
              <a:buNone/>
              <a:defRPr sz="2200"/>
            </a:pPr>
            <a:r>
              <a:t>Other/Comment 	     6%</a:t>
            </a:r>
            <a:endParaRPr sz="2000"/>
          </a:p>
          <a:p>
            <a:pPr marL="0" indent="0">
              <a:lnSpc>
                <a:spcPct val="80000"/>
              </a:lnSpc>
              <a:buSzTx/>
              <a:buNone/>
              <a:defRPr sz="2900"/>
            </a:pPr>
          </a:p>
          <a:p>
            <a:pPr marL="0" indent="0">
              <a:lnSpc>
                <a:spcPct val="80000"/>
              </a:lnSpc>
              <a:buSzTx/>
              <a:buNone/>
              <a:defRPr i="1" sz="2200"/>
            </a:pPr>
            <a:r>
              <a:t>Other: </a:t>
            </a:r>
            <a:r>
              <a:rPr i="0"/>
              <a:t>Many responses were to clarify how their involvement has evolved over time.  </a:t>
            </a:r>
          </a:p>
        </p:txBody>
      </p:sp>
      <p:sp>
        <p:nvSpPr>
          <p:cNvPr id="139" name="Shape 139"/>
          <p:cNvSpPr/>
          <p:nvPr/>
        </p:nvSpPr>
        <p:spPr>
          <a:xfrm>
            <a:off x="4571999" y="530351"/>
            <a:ext cx="4115281" cy="3462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defRPr sz="2000" u="sng"/>
            </a:pPr>
            <a:r>
              <a:t>FOSB MEETINGS</a:t>
            </a:r>
          </a:p>
          <a:p>
            <a:pPr>
              <a:lnSpc>
                <a:spcPct val="80000"/>
              </a:lnSpc>
              <a:spcBef>
                <a:spcPts val="200"/>
              </a:spcBef>
              <a:defRPr sz="2000"/>
            </a:pPr>
          </a:p>
          <a:p>
            <a:pPr>
              <a:lnSpc>
                <a:spcPct val="80000"/>
              </a:lnSpc>
              <a:spcBef>
                <a:spcPts val="200"/>
              </a:spcBef>
              <a:defRPr sz="2100"/>
            </a:pPr>
            <a:r>
              <a:t>Attend all FOSB meetings      5%</a:t>
            </a:r>
            <a:endParaRPr sz="2000"/>
          </a:p>
          <a:p>
            <a:pPr>
              <a:lnSpc>
                <a:spcPct val="80000"/>
              </a:lnSpc>
              <a:spcBef>
                <a:spcPts val="200"/>
              </a:spcBef>
              <a:defRPr sz="2100"/>
            </a:pPr>
            <a:r>
              <a:t>Attended  6-8 meetings         5%</a:t>
            </a:r>
            <a:endParaRPr sz="2800"/>
          </a:p>
          <a:p>
            <a:pPr>
              <a:lnSpc>
                <a:spcPct val="80000"/>
              </a:lnSpc>
              <a:spcBef>
                <a:spcPts val="200"/>
              </a:spcBef>
              <a:defRPr sz="2100"/>
            </a:pPr>
            <a:r>
              <a:t>Attended 3-5 meetings 	        6%</a:t>
            </a:r>
            <a:endParaRPr sz="2000"/>
          </a:p>
          <a:p>
            <a:pPr>
              <a:lnSpc>
                <a:spcPct val="80000"/>
              </a:lnSpc>
              <a:spcBef>
                <a:spcPts val="200"/>
              </a:spcBef>
              <a:defRPr sz="2100"/>
            </a:pPr>
            <a:r>
              <a:t>Attend one or two a year     28%</a:t>
            </a:r>
            <a:endParaRPr sz="2000"/>
          </a:p>
          <a:p>
            <a:pPr>
              <a:lnSpc>
                <a:spcPct val="80000"/>
              </a:lnSpc>
              <a:spcBef>
                <a:spcPts val="200"/>
              </a:spcBef>
              <a:defRPr sz="2100"/>
            </a:pPr>
            <a:r>
              <a:t>Never attended meeting      44% </a:t>
            </a:r>
            <a:endParaRPr sz="2000"/>
          </a:p>
          <a:p>
            <a:pPr>
              <a:lnSpc>
                <a:spcPct val="80000"/>
              </a:lnSpc>
              <a:spcBef>
                <a:spcPts val="200"/>
              </a:spcBef>
              <a:defRPr sz="2100"/>
            </a:pPr>
            <a:r>
              <a:t>Other/Comment 	      11%</a:t>
            </a:r>
            <a:endParaRPr sz="2000"/>
          </a:p>
          <a:p>
            <a:pPr>
              <a:lnSpc>
                <a:spcPct val="80000"/>
              </a:lnSpc>
              <a:spcBef>
                <a:spcPts val="200"/>
              </a:spcBef>
              <a:defRPr sz="2800"/>
            </a:pPr>
          </a:p>
          <a:p>
            <a:pPr>
              <a:lnSpc>
                <a:spcPct val="80000"/>
              </a:lnSpc>
              <a:spcBef>
                <a:spcPts val="200"/>
              </a:spcBef>
              <a:defRPr i="1" sz="2100"/>
            </a:pPr>
            <a:r>
              <a:t>Other:  </a:t>
            </a:r>
            <a:r>
              <a:rPr i="0"/>
              <a:t>Most referenced prior involvement in years past.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3" dur="500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Class="entr" nodeType="withEffect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6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0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5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0" dur="5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5" dur="500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0" dur="500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5" dur="500"/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0" dur="500"/>
                                        <p:tgtEl>
                                          <p:spTgt spid="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4" dur="500"/>
                                        <p:tgtEl>
                                          <p:spTgt spid="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89" dur="500"/>
                                        <p:tgtEl>
                                          <p:spTgt spid="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8" grpId="1"/>
      <p:bldP build="p" bldLvl="1" animBg="1" rev="0" advAuto="0" spid="13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xfrm>
            <a:off x="502919" y="5333999"/>
            <a:ext cx="8183882" cy="701042"/>
          </a:xfrm>
          <a:prstGeom prst="rect">
            <a:avLst/>
          </a:prstGeom>
        </p:spPr>
        <p:txBody>
          <a:bodyPr/>
          <a:lstStyle/>
          <a:p>
            <a:pPr/>
            <a:r>
              <a:t>Barriers to FOSB Involvement</a:t>
            </a:r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xfrm>
            <a:off x="7162799" y="838200"/>
            <a:ext cx="1554482" cy="40386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buSzTx/>
              <a:buNone/>
              <a:defRPr i="1" sz="1800"/>
            </a:pPr>
            <a:r>
              <a:t>Comments:  </a:t>
            </a:r>
            <a:r>
              <a:rPr i="0"/>
              <a:t>Issues with previous process paralysis, old interpersonal differences, difficulty returning to school after hours, wanting to get more involved down the road.  </a:t>
            </a:r>
          </a:p>
        </p:txBody>
      </p:sp>
      <p:graphicFrame>
        <p:nvGraphicFramePr>
          <p:cNvPr id="145" name="Table 145"/>
          <p:cNvGraphicFramePr/>
          <p:nvPr/>
        </p:nvGraphicFramePr>
        <p:xfrm>
          <a:off x="685800" y="685800"/>
          <a:ext cx="6477000" cy="44958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57800"/>
                <a:gridCol w="1219200"/>
              </a:tblGrid>
              <a:tr h="28448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I am just too busy with my other priorities.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56%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37932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Meetings are held at a time that is inconvenient to me.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38%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34914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 I am satisfied with the school and trust the staff to carry out the mission.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33%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28448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Other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22%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28448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The vibe wasn't as welcoming as I expected. 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14%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34914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My partner or friends attend and notifies me of important information.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12%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37932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I never knew FOSB needed greater participation. 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12%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47414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The agenda items just do not interest me. 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11%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37932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Lack of clarity on what impact FOSB has on my child’s education.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10%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28448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Child care is not consistently available. 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8%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34914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Lack of communication about agenda of meetings.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4%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34914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Lack of communication about location &amp; time of meetings.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3%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  <a:tr h="34914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My teacher keeps me apprised of what is happening at school. </a:t>
                      </a:r>
                    </a:p>
                  </a:txBody>
                  <a:tcPr marL="4015" marR="4015" marT="4015" marB="4015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3%</a:t>
                      </a:r>
                    </a:p>
                  </a:txBody>
                  <a:tcPr marL="4015" marR="4015" marT="4015" marB="4015" anchor="ctr" anchorCtr="0" horzOverflow="overflow">
                    <a:solidFill>
                      <a:srgbClr val="FBCC9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/>
            <a:r>
              <a:t>Factors to Increase Involvement</a:t>
            </a:r>
          </a:p>
        </p:txBody>
      </p:sp>
      <p:graphicFrame>
        <p:nvGraphicFramePr>
          <p:cNvPr id="148" name="Table 148"/>
          <p:cNvGraphicFramePr/>
          <p:nvPr/>
        </p:nvGraphicFramePr>
        <p:xfrm>
          <a:off x="685800" y="762000"/>
          <a:ext cx="7543800" cy="370921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6096000"/>
                <a:gridCol w="1447800"/>
              </a:tblGrid>
              <a:tr h="59826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If the staff were presenting material that was pertinent or of interest to me. </a:t>
                      </a:r>
                    </a:p>
                  </a:txBody>
                  <a:tcPr marL="5439" marR="5439" marT="5439" marB="5439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92%</a:t>
                      </a:r>
                    </a:p>
                  </a:txBody>
                  <a:tcPr marL="5439" marR="5439" marT="5439" marB="5439" anchor="ctr" anchorCtr="0" horzOverflow="overflow">
                    <a:solidFill>
                      <a:srgbClr val="FBCC9A"/>
                    </a:solidFill>
                  </a:tcPr>
                </a:tc>
              </a:tr>
              <a:tr h="35895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If I saw a way to utilize and share my skill set.</a:t>
                      </a:r>
                    </a:p>
                  </a:txBody>
                  <a:tcPr marL="5439" marR="5439" marT="5439" marB="5439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87%</a:t>
                      </a:r>
                    </a:p>
                  </a:txBody>
                  <a:tcPr marL="5439" marR="5439" marT="5439" marB="5439" anchor="ctr" anchorCtr="0" horzOverflow="overflow">
                    <a:solidFill>
                      <a:srgbClr val="FBCC9A"/>
                    </a:solidFill>
                  </a:tcPr>
                </a:tc>
              </a:tr>
              <a:tr h="4786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If I was clear what the impact of involvement would be. </a:t>
                      </a:r>
                    </a:p>
                  </a:txBody>
                  <a:tcPr marL="5439" marR="5439" marT="5439" marB="5439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82%</a:t>
                      </a:r>
                    </a:p>
                  </a:txBody>
                  <a:tcPr marL="5439" marR="5439" marT="5439" marB="5439" anchor="ctr" anchorCtr="0" horzOverflow="overflow">
                    <a:solidFill>
                      <a:srgbClr val="FBCC9A"/>
                    </a:solidFill>
                  </a:tcPr>
                </a:tc>
              </a:tr>
              <a:tr h="59826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If my time commitment and/or role could be clear and established by me. </a:t>
                      </a:r>
                    </a:p>
                  </a:txBody>
                  <a:tcPr marL="5439" marR="5439" marT="5439" marB="5439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79%</a:t>
                      </a:r>
                    </a:p>
                  </a:txBody>
                  <a:tcPr marL="5439" marR="5439" marT="5439" marB="5439" anchor="ctr" anchorCtr="0" horzOverflow="overflow">
                    <a:solidFill>
                      <a:srgbClr val="FBCC9A"/>
                    </a:solidFill>
                  </a:tcPr>
                </a:tc>
              </a:tr>
              <a:tr h="4786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There is likely nothing that would increase my participation. </a:t>
                      </a:r>
                    </a:p>
                  </a:txBody>
                  <a:tcPr marL="5439" marR="5439" marT="5439" marB="5439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77%</a:t>
                      </a:r>
                    </a:p>
                  </a:txBody>
                  <a:tcPr marL="5439" marR="5439" marT="5439" marB="5439" anchor="ctr" anchorCtr="0" horzOverflow="overflow">
                    <a:solidFill>
                      <a:srgbClr val="FBCC9A"/>
                    </a:solidFill>
                  </a:tcPr>
                </a:tc>
              </a:tr>
              <a:tr h="358956"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  <a:p>
                      <a:pPr algn="l">
                        <a:defRPr sz="1400"/>
                      </a:pPr>
                      <a:r>
                        <a:t>If someone in the parent community directly invited me.</a:t>
                      </a:r>
                    </a:p>
                  </a:txBody>
                  <a:tcPr marL="5439" marR="5439" marT="5439" marB="5439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73%</a:t>
                      </a:r>
                    </a:p>
                  </a:txBody>
                  <a:tcPr marL="5439" marR="5439" marT="5439" marB="5439" anchor="ctr" anchorCtr="0" horzOverflow="overflow">
                    <a:solidFill>
                      <a:srgbClr val="FBCC9A"/>
                    </a:solidFill>
                  </a:tcPr>
                </a:tc>
              </a:tr>
              <a:tr h="4786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/>
                        <a:t>If my teacher recommended that I should get more involved.</a:t>
                      </a:r>
                    </a:p>
                  </a:txBody>
                  <a:tcPr marL="5439" marR="5439" marT="5439" marB="5439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69%</a:t>
                      </a:r>
                    </a:p>
                  </a:txBody>
                  <a:tcPr marL="5439" marR="5439" marT="5439" marB="5439" anchor="ctr" anchorCtr="0" horzOverflow="overflow">
                    <a:solidFill>
                      <a:srgbClr val="FBCC9A"/>
                    </a:solidFill>
                  </a:tcPr>
                </a:tc>
              </a:tr>
              <a:tr h="358956"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  <a:p>
                      <a:pPr algn="l">
                        <a:defRPr sz="1400"/>
                      </a:pPr>
                      <a:r>
                        <a:t>If there was a more social aspect to FOSB.</a:t>
                      </a:r>
                    </a:p>
                  </a:txBody>
                  <a:tcPr marL="5439" marR="5439" marT="5439" marB="5439" anchor="b" anchorCtr="0" horzOverflow="overflow">
                    <a:solidFill>
                      <a:srgbClr val="FBCC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62%</a:t>
                      </a:r>
                    </a:p>
                  </a:txBody>
                  <a:tcPr marL="5439" marR="5439" marT="5439" marB="5439" anchor="ctr" anchorCtr="0" horzOverflow="overflow">
                    <a:solidFill>
                      <a:srgbClr val="FBCC9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/>
            <a:r>
              <a:t>Where would like FOSB to focus?  </a:t>
            </a:r>
          </a:p>
        </p:txBody>
      </p:sp>
      <p:graphicFrame>
        <p:nvGraphicFramePr>
          <p:cNvPr id="151" name="Table 151"/>
          <p:cNvGraphicFramePr/>
          <p:nvPr/>
        </p:nvGraphicFramePr>
        <p:xfrm>
          <a:off x="503237" y="530225"/>
          <a:ext cx="8183563" cy="445008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1249362"/>
                <a:gridCol w="57150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Ranking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Item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Score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Supporting Teachers and Staff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87%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Community Building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84%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3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Fundraising Activities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79%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Student Programming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78%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5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Parent Training on Curriculum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70%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6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Student Safety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68%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7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District &amp; State-level Advocacy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68%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8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Parent Education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64%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9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Teacher Retention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63%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10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Celebrating and Enhancing Diversity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57%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11</a:t>
                      </a:r>
                    </a:p>
                  </a:txBody>
                  <a:tcPr marL="45720" marR="45720" marT="45720" marB="45720" anchor="t" anchorCtr="0" horzOverflow="overflow">
                    <a:lnL>
                      <a:solidFill>
                        <a:srgbClr val="F97F00"/>
                      </a:solidFill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Identifying &amp; Supporting a Sister School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44%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>
                      <a:solidFill>
                        <a:srgbClr val="F97F00"/>
                      </a:solidFill>
                    </a:lnR>
                    <a:lnT>
                      <a:solidFill>
                        <a:srgbClr val="F97F00"/>
                      </a:solidFill>
                    </a:lnT>
                    <a:lnB>
                      <a:solidFill>
                        <a:srgbClr val="F97F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Aspect">
  <a:themeElements>
    <a:clrScheme name="Aspect">
      <a:dk1>
        <a:srgbClr val="000000"/>
      </a:dk1>
      <a:lt1>
        <a:srgbClr val="E3DED1"/>
      </a:lt1>
      <a:dk2>
        <a:srgbClr val="A7A7A7"/>
      </a:dk2>
      <a:lt2>
        <a:srgbClr val="535353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00FF"/>
      </a:hlink>
      <a:folHlink>
        <a:srgbClr val="FF00FF"/>
      </a:folHlink>
    </a:clrScheme>
    <a:fontScheme name="Aspec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25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425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Aspect">
  <a:themeElements>
    <a:clrScheme name="A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00FF"/>
      </a:hlink>
      <a:folHlink>
        <a:srgbClr val="FF00FF"/>
      </a:folHlink>
    </a:clrScheme>
    <a:fontScheme name="Aspec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25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425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